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notesMasterIdLst>
    <p:notesMasterId r:id="rId6"/>
  </p:notesMasterIdLst>
  <p:handoutMasterIdLst>
    <p:handoutMasterId r:id="rId7"/>
  </p:handoutMasterIdLst>
  <p:sldIdLst>
    <p:sldId id="422" r:id="rId2"/>
    <p:sldId id="423" r:id="rId3"/>
    <p:sldId id="424" r:id="rId4"/>
    <p:sldId id="425" r:id="rId5"/>
  </p:sldIdLst>
  <p:sldSz cx="9144000" cy="5715000" type="screen16x10"/>
  <p:notesSz cx="6761163" cy="9942513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874"/>
  <p:clrMru>
    <a:srgbClr val="0000FF"/>
    <a:srgbClr val="FF00FF"/>
    <a:srgbClr val="FFFFCC"/>
    <a:srgbClr val="E8E9EA"/>
    <a:srgbClr val="336600"/>
    <a:srgbClr val="CC0099"/>
    <a:srgbClr val="CC0066"/>
    <a:srgbClr val="E1AE1F"/>
    <a:srgbClr val="FFCC99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50" autoAdjust="0"/>
    <p:restoredTop sz="98841" autoAdjust="0"/>
  </p:normalViewPr>
  <p:slideViewPr>
    <p:cSldViewPr>
      <p:cViewPr>
        <p:scale>
          <a:sx n="100" d="100"/>
          <a:sy n="100" d="100"/>
        </p:scale>
        <p:origin x="-672" y="-246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30516" cy="49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65" tIns="45482" rIns="90965" bIns="45482" numCol="1" anchor="t" anchorCtr="0" compatLnSpc="1">
            <a:prstTxWarp prst="textNoShape">
              <a:avLst/>
            </a:prstTxWarp>
          </a:bodyPr>
          <a:lstStyle>
            <a:lvl1pPr defTabSz="909659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82" y="2"/>
            <a:ext cx="2930516" cy="49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65" tIns="45482" rIns="90965" bIns="45482" numCol="1" anchor="t" anchorCtr="0" compatLnSpc="1">
            <a:prstTxWarp prst="textNoShape">
              <a:avLst/>
            </a:prstTxWarp>
          </a:bodyPr>
          <a:lstStyle>
            <a:lvl1pPr algn="r" defTabSz="909659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3681"/>
            <a:ext cx="2930516" cy="49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65" tIns="45482" rIns="90965" bIns="45482" numCol="1" anchor="b" anchorCtr="0" compatLnSpc="1">
            <a:prstTxWarp prst="textNoShape">
              <a:avLst/>
            </a:prstTxWarp>
          </a:bodyPr>
          <a:lstStyle>
            <a:lvl1pPr defTabSz="909659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82" y="9443681"/>
            <a:ext cx="2930516" cy="49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65" tIns="45482" rIns="90965" bIns="45482" numCol="1" anchor="b" anchorCtr="0" compatLnSpc="1">
            <a:prstTxWarp prst="textNoShape">
              <a:avLst/>
            </a:prstTxWarp>
          </a:bodyPr>
          <a:lstStyle>
            <a:lvl1pPr algn="r" defTabSz="909659">
              <a:defRPr sz="1200">
                <a:latin typeface="Arial" pitchFamily="34" charset="0"/>
              </a:defRPr>
            </a:lvl1pPr>
          </a:lstStyle>
          <a:p>
            <a:fld id="{A2CA0F1E-EA1E-45D4-9BB8-7CD48F2034ED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61561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6651"/>
          </a:xfrm>
          <a:prstGeom prst="rect">
            <a:avLst/>
          </a:prstGeom>
        </p:spPr>
        <p:txBody>
          <a:bodyPr vert="horz" lIns="90965" tIns="45482" rIns="90965" bIns="4548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6651"/>
          </a:xfrm>
          <a:prstGeom prst="rect">
            <a:avLst/>
          </a:prstGeom>
        </p:spPr>
        <p:txBody>
          <a:bodyPr vert="horz" lIns="90965" tIns="45482" rIns="90965" bIns="45482" rtlCol="0"/>
          <a:lstStyle>
            <a:lvl1pPr algn="r">
              <a:defRPr sz="1200"/>
            </a:lvl1pPr>
          </a:lstStyle>
          <a:p>
            <a:fld id="{B889E8EC-AFEC-404F-B343-8C5CC4E25C9E}" type="datetimeFigureOut">
              <a:rPr lang="th-TH" smtClean="0"/>
              <a:pPr/>
              <a:t>01/10/59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0050" y="746125"/>
            <a:ext cx="59610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65" tIns="45482" rIns="90965" bIns="45482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7" y="4722139"/>
            <a:ext cx="5408930" cy="4474606"/>
          </a:xfrm>
          <a:prstGeom prst="rect">
            <a:avLst/>
          </a:prstGeom>
        </p:spPr>
        <p:txBody>
          <a:bodyPr vert="horz" lIns="90965" tIns="45482" rIns="90965" bIns="4548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6651"/>
          </a:xfrm>
          <a:prstGeom prst="rect">
            <a:avLst/>
          </a:prstGeom>
        </p:spPr>
        <p:txBody>
          <a:bodyPr vert="horz" lIns="90965" tIns="45482" rIns="90965" bIns="4548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62" y="9444277"/>
            <a:ext cx="2929837" cy="496651"/>
          </a:xfrm>
          <a:prstGeom prst="rect">
            <a:avLst/>
          </a:prstGeom>
        </p:spPr>
        <p:txBody>
          <a:bodyPr vert="horz" lIns="90965" tIns="45482" rIns="90965" bIns="45482" rtlCol="0" anchor="b"/>
          <a:lstStyle>
            <a:lvl1pPr algn="r">
              <a:defRPr sz="1200"/>
            </a:lvl1pPr>
          </a:lstStyle>
          <a:p>
            <a:fld id="{7621EBD4-8F31-46EE-9891-421CA9871C1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13781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1EBD4-8F31-46EE-9891-421CA9871C10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258632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1EBD4-8F31-46EE-9891-421CA9871C10}" type="slidenum">
              <a:rPr lang="th-TH" smtClean="0"/>
              <a:pPr/>
              <a:t>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2430434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1EBD4-8F31-46EE-9891-421CA9871C10}" type="slidenum">
              <a:rPr lang="th-TH" smtClean="0"/>
              <a:pPr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5009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1EBD4-8F31-46EE-9891-421CA9871C10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71159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75A74-B9E2-48B7-BB77-F7D4A2928B8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F8AF5-6A0B-4A38-A061-47038AD51E2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EA4F1-3DB0-45F6-8490-12E32A8C4E0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48AC4-1913-41C1-A2E3-82CF804FDB8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68811-05D5-4AAD-A6F8-69F0000C859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D13F0-D5A1-4BFA-8979-028C6917B64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0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5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5" indent="0">
              <a:buNone/>
              <a:defRPr sz="1600" b="1"/>
            </a:lvl8pPr>
            <a:lvl9pPr marL="36573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7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0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5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5" indent="0">
              <a:buNone/>
              <a:defRPr sz="1600" b="1"/>
            </a:lvl8pPr>
            <a:lvl9pPr marL="36573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5A818-550E-4651-8539-0C95D994367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ACE29-565D-4017-ABF2-42808EFFDD4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43F40-2E10-429C-BBB3-5CF450DA7DD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2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1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0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5" indent="0">
              <a:buNone/>
              <a:defRPr sz="900"/>
            </a:lvl6pPr>
            <a:lvl7pPr marL="2742990" indent="0">
              <a:buNone/>
              <a:defRPr sz="900"/>
            </a:lvl7pPr>
            <a:lvl8pPr marL="3200155" indent="0">
              <a:buNone/>
              <a:defRPr sz="900"/>
            </a:lvl8pPr>
            <a:lvl9pPr marL="36573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B708D-D614-44CB-B1EA-5C8F346CBCB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0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5" indent="0">
              <a:buNone/>
              <a:defRPr sz="2000"/>
            </a:lvl6pPr>
            <a:lvl7pPr marL="2742990" indent="0">
              <a:buNone/>
              <a:defRPr sz="2000"/>
            </a:lvl7pPr>
            <a:lvl8pPr marL="3200155" indent="0">
              <a:buNone/>
              <a:defRPr sz="2000"/>
            </a:lvl8pPr>
            <a:lvl9pPr marL="365732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0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5" indent="0">
              <a:buNone/>
              <a:defRPr sz="900"/>
            </a:lvl6pPr>
            <a:lvl7pPr marL="2742990" indent="0">
              <a:buNone/>
              <a:defRPr sz="900"/>
            </a:lvl7pPr>
            <a:lvl8pPr marL="3200155" indent="0">
              <a:buNone/>
              <a:defRPr sz="900"/>
            </a:lvl8pPr>
            <a:lvl9pPr marL="36573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37EA6-E829-410F-AF53-73B869749A0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3" tIns="45716" rIns="91433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934200" y="5297488"/>
            <a:ext cx="2133600" cy="303212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6F502B4-0D94-4DB1-B438-FE988E1E835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1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3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49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66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08" indent="-228583" algn="l" defTabSz="914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3" indent="-228583" algn="l" defTabSz="914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38" indent="-228583" algn="l" defTabSz="914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3" indent="-228583" algn="l" defTabSz="914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5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5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3"/>
          <p:cNvSpPr>
            <a:spLocks noChangeArrowheads="1"/>
          </p:cNvSpPr>
          <p:nvPr/>
        </p:nvSpPr>
        <p:spPr bwMode="auto">
          <a:xfrm>
            <a:off x="1804988" y="1485900"/>
            <a:ext cx="288925" cy="111919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079" name="AutoShape 10"/>
          <p:cNvSpPr>
            <a:spLocks noChangeArrowheads="1"/>
          </p:cNvSpPr>
          <p:nvPr/>
        </p:nvSpPr>
        <p:spPr bwMode="auto">
          <a:xfrm>
            <a:off x="4860925" y="855663"/>
            <a:ext cx="2211405" cy="630237"/>
          </a:xfrm>
          <a:prstGeom prst="chevron">
            <a:avLst>
              <a:gd name="adj" fmla="val 21487"/>
            </a:avLst>
          </a:prstGeom>
          <a:noFill/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พัฒนาการแปรรูป</a:t>
            </a:r>
            <a:endParaRPr lang="th-TH" sz="1400" b="1" dirty="0"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ผลิตภัณฑ์อินทรีย์</a:t>
            </a:r>
            <a:endParaRPr lang="th-TH" sz="1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081" name="AutoShape 12"/>
          <p:cNvSpPr>
            <a:spLocks noChangeArrowheads="1"/>
          </p:cNvSpPr>
          <p:nvPr/>
        </p:nvSpPr>
        <p:spPr bwMode="auto">
          <a:xfrm>
            <a:off x="7181850" y="871539"/>
            <a:ext cx="1733550" cy="614362"/>
          </a:xfrm>
          <a:prstGeom prst="chevron">
            <a:avLst>
              <a:gd name="adj" fmla="val 2837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การพัฒนาตลาด</a:t>
            </a:r>
          </a:p>
        </p:txBody>
      </p:sp>
      <p:sp>
        <p:nvSpPr>
          <p:cNvPr id="3082" name="AutoShape 13"/>
          <p:cNvSpPr>
            <a:spLocks noChangeArrowheads="1"/>
          </p:cNvSpPr>
          <p:nvPr/>
        </p:nvSpPr>
        <p:spPr bwMode="auto">
          <a:xfrm>
            <a:off x="3727450" y="871539"/>
            <a:ext cx="996950" cy="614362"/>
          </a:xfrm>
          <a:prstGeom prst="chevron">
            <a:avLst>
              <a:gd name="adj" fmla="val 19339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การจัดการ</a:t>
            </a:r>
            <a:endParaRPr lang="th-TH" sz="1400" b="1" dirty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ระบบน้ำ</a:t>
            </a:r>
          </a:p>
        </p:txBody>
      </p:sp>
      <p:sp>
        <p:nvSpPr>
          <p:cNvPr id="3083" name="AutoShape 14"/>
          <p:cNvSpPr>
            <a:spLocks noChangeArrowheads="1"/>
          </p:cNvSpPr>
          <p:nvPr/>
        </p:nvSpPr>
        <p:spPr bwMode="auto">
          <a:xfrm>
            <a:off x="2614613" y="887414"/>
            <a:ext cx="1152525" cy="598486"/>
          </a:xfrm>
          <a:prstGeom prst="chevron">
            <a:avLst>
              <a:gd name="adj" fmla="val 21429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การปรับปรุง</a:t>
            </a:r>
            <a:endParaRPr lang="th-TH" sz="1400" b="1" dirty="0"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บำรุงดิน</a:t>
            </a:r>
          </a:p>
        </p:txBody>
      </p:sp>
      <p:sp>
        <p:nvSpPr>
          <p:cNvPr id="3084" name="AutoShape 16"/>
          <p:cNvSpPr>
            <a:spLocks noChangeArrowheads="1"/>
          </p:cNvSpPr>
          <p:nvPr/>
        </p:nvSpPr>
        <p:spPr bwMode="auto">
          <a:xfrm>
            <a:off x="1371600" y="887414"/>
            <a:ext cx="1243013" cy="598486"/>
          </a:xfrm>
          <a:prstGeom prst="chevron">
            <a:avLst>
              <a:gd name="adj" fmla="val 25653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พัฒนากระบวน</a:t>
            </a:r>
            <a:endParaRPr lang="th-TH" sz="1400" b="1" dirty="0"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การผลิต</a:t>
            </a:r>
          </a:p>
        </p:txBody>
      </p:sp>
      <p:sp>
        <p:nvSpPr>
          <p:cNvPr id="829457" name="Text Box 17"/>
          <p:cNvSpPr txBox="1">
            <a:spLocks noChangeArrowheads="1"/>
          </p:cNvSpPr>
          <p:nvPr/>
        </p:nvSpPr>
        <p:spPr bwMode="auto">
          <a:xfrm>
            <a:off x="0" y="0"/>
            <a:ext cx="9144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ยุทธศาสตร์ ที่ 1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ส่งเสริมเกษตร</a:t>
            </a:r>
            <a:r>
              <a:rPr lang="th-TH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อินทรีย์ครบ</a:t>
            </a:r>
            <a:r>
              <a:rPr lang="th-TH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วงจรและได้มาตรฐาน</a:t>
            </a:r>
            <a:endParaRPr lang="th-TH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86" name="AutoShape 18"/>
          <p:cNvSpPr>
            <a:spLocks noChangeArrowheads="1"/>
          </p:cNvSpPr>
          <p:nvPr/>
        </p:nvSpPr>
        <p:spPr bwMode="auto">
          <a:xfrm>
            <a:off x="39689" y="890589"/>
            <a:ext cx="1179512" cy="595311"/>
          </a:xfrm>
          <a:prstGeom prst="chevron">
            <a:avLst>
              <a:gd name="adj" fmla="val 24755"/>
            </a:avLst>
          </a:prstGeom>
          <a:noFill/>
          <a:ln w="9525" algn="ctr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>
                <a:latin typeface="TH SarabunIT๙" pitchFamily="34" charset="-34"/>
                <a:cs typeface="TH SarabunIT๙" pitchFamily="34" charset="-34"/>
              </a:rPr>
              <a:t>Value</a:t>
            </a:r>
          </a:p>
          <a:p>
            <a:pPr algn="ctr"/>
            <a:r>
              <a:rPr lang="en-US" b="1" dirty="0">
                <a:latin typeface="TH SarabunIT๙" pitchFamily="34" charset="-34"/>
                <a:cs typeface="TH SarabunIT๙" pitchFamily="34" charset="-34"/>
              </a:rPr>
              <a:t> Chain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087" name="Oval 23"/>
          <p:cNvSpPr>
            <a:spLocks noChangeArrowheads="1"/>
          </p:cNvSpPr>
          <p:nvPr/>
        </p:nvSpPr>
        <p:spPr bwMode="auto">
          <a:xfrm>
            <a:off x="1376363" y="1587500"/>
            <a:ext cx="765175" cy="8636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0" name="AutoShape 34"/>
          <p:cNvSpPr>
            <a:spLocks noChangeArrowheads="1"/>
          </p:cNvSpPr>
          <p:nvPr/>
        </p:nvSpPr>
        <p:spPr bwMode="auto">
          <a:xfrm>
            <a:off x="47625" y="2171700"/>
            <a:ext cx="1025525" cy="762000"/>
          </a:xfrm>
          <a:prstGeom prst="flowChartDocumen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จังหวัด</a:t>
            </a:r>
            <a:r>
              <a:rPr lang="en-US" sz="1600" b="1" dirty="0">
                <a:latin typeface="TH SarabunPSK" pitchFamily="34" charset="-34"/>
                <a:cs typeface="TH SarabunPSK" pitchFamily="34" charset="-34"/>
              </a:rPr>
              <a:t> (A)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91" name="AutoShape 66"/>
          <p:cNvSpPr>
            <a:spLocks noChangeArrowheads="1"/>
          </p:cNvSpPr>
          <p:nvPr/>
        </p:nvSpPr>
        <p:spPr bwMode="auto">
          <a:xfrm>
            <a:off x="1285873" y="1597819"/>
            <a:ext cx="3500441" cy="1497409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4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4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4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</a:rPr>
              <a:t>สร้างกระแสการรับรู้และการมีส่วนร่วมในการขับเคลื่อนเกษตรอินทรีย์</a:t>
            </a:r>
            <a:endParaRPr lang="th-TH" sz="11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</a:rPr>
              <a:t>ส่งเสริมและพัฒนากระบวนการผลิตข้าวหอมมะลิอินทรีย์และเกษตรอินทรีย์</a:t>
            </a: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</a:rPr>
              <a:t>  โดยใช้เทคโนโลยีและนวัตกรรมให้ได้มาตรฐาน</a:t>
            </a:r>
            <a:endParaRPr lang="th-TH" sz="1100" b="1" dirty="0"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</a:rPr>
              <a:t>ส่งเสริมการปรับปรุงบำรุงดินในพื้นที่เกษตรอินทรีย์</a:t>
            </a:r>
            <a:endParaRPr lang="th-TH" sz="1100" b="1" dirty="0"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พัฒนาแหล่งน้ำในพื้นที่การเกษตร</a:t>
            </a:r>
          </a:p>
          <a:p>
            <a:pPr marL="533400" indent="-533400"/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ส่งเสริมการเกษตรผสมผสานในพื้นที่เกษตรอินทรีย์ โดยใช้เทคโนโลยีและนวัตกรรม</a:t>
            </a:r>
            <a:endParaRPr lang="th-TH" sz="11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เพิ่มศักยภาพการผลิตโคเนื้อ</a:t>
            </a: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 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Smart 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Farmer</a:t>
            </a:r>
            <a:endParaRPr lang="th-TH" sz="11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4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93" name="AutoShape 70"/>
          <p:cNvSpPr>
            <a:spLocks noChangeArrowheads="1"/>
          </p:cNvSpPr>
          <p:nvPr/>
        </p:nvSpPr>
        <p:spPr bwMode="auto">
          <a:xfrm>
            <a:off x="7356475" y="1857772"/>
            <a:ext cx="1711325" cy="1974031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3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เพิ่มช่องทางตลาดและ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การจำหน่ายสินค้าเกษตรอินทรีย์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ทั้งในและต่างประเทศ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พัฒนาตลาดเกษตรอินทรีย์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พัฒนาระบบสารสนเทศ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ด้านเกษตรอินทรีย์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พัฒนาแหล่งท่องเที่ยว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เชิงเกษตร</a:t>
            </a:r>
            <a:endParaRPr lang="th-TH" sz="13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มหกรรมเกษตรอินทรีย์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วิถียโสธร</a:t>
            </a:r>
            <a:endParaRPr lang="th-TH" sz="13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3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</p:txBody>
      </p:sp>
      <p:sp>
        <p:nvSpPr>
          <p:cNvPr id="3094" name="สี่เหลี่ยมมุมมน 26"/>
          <p:cNvSpPr>
            <a:spLocks noChangeArrowheads="1"/>
          </p:cNvSpPr>
          <p:nvPr/>
        </p:nvSpPr>
        <p:spPr bwMode="auto">
          <a:xfrm>
            <a:off x="1371600" y="560388"/>
            <a:ext cx="3352800" cy="263525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b="1" dirty="0" smtClean="0">
                <a:latin typeface="TH SarabunIT๙" pitchFamily="34" charset="-34"/>
                <a:cs typeface="TH SarabunIT๙" pitchFamily="34" charset="-34"/>
              </a:rPr>
              <a:t>ต้นทาง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095" name="สี่เหลี่ยมมุมมน 27"/>
          <p:cNvSpPr>
            <a:spLocks noChangeArrowheads="1"/>
          </p:cNvSpPr>
          <p:nvPr/>
        </p:nvSpPr>
        <p:spPr bwMode="auto">
          <a:xfrm>
            <a:off x="4922838" y="547688"/>
            <a:ext cx="2057400" cy="254000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b="1" dirty="0" smtClean="0">
                <a:latin typeface="TH SarabunIT๙" pitchFamily="34" charset="-34"/>
                <a:cs typeface="TH SarabunIT๙" pitchFamily="34" charset="-34"/>
              </a:rPr>
              <a:t>กลางทาง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096" name="สี่เหลี่ยมมุมมน 28"/>
          <p:cNvSpPr>
            <a:spLocks noChangeArrowheads="1"/>
          </p:cNvSpPr>
          <p:nvPr/>
        </p:nvSpPr>
        <p:spPr bwMode="auto">
          <a:xfrm>
            <a:off x="7180263" y="571500"/>
            <a:ext cx="1735137" cy="242888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b="1" dirty="0" smtClean="0">
                <a:latin typeface="TH SarabunIT๙" pitchFamily="34" charset="-34"/>
                <a:cs typeface="TH SarabunIT๙" pitchFamily="34" charset="-34"/>
              </a:rPr>
              <a:t>ปลายทาง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097" name="AutoShape 66"/>
          <p:cNvSpPr>
            <a:spLocks noChangeArrowheads="1"/>
          </p:cNvSpPr>
          <p:nvPr/>
        </p:nvSpPr>
        <p:spPr bwMode="auto">
          <a:xfrm>
            <a:off x="4876800" y="1777380"/>
            <a:ext cx="2362200" cy="1656184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3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เพิ่มประสิทธิภาพการแปรรูปและพัฒนา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 ผลิตภัณฑ์ข้าวหอมมะลิอินทรีย์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ยกระดับการแปรรูปอุตสาหกรรม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เกษตรอินทรีย์และเครือข่ายเกษตรอินทรีย์</a:t>
            </a:r>
            <a:endParaRPr lang="th-TH" sz="1300" b="1" dirty="0"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พัฒนาผลิตภัณฑ์และบรรจุภัณฑ์ข้าวหอมมะลิ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อินทรีย์โดยใช้นวัตกรรม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พัฒนาศักยภาพผู้ประกอบการ 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(วิสาหกิจชุมชน/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OTOP/SME/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สถาบันเกษตร)</a:t>
            </a:r>
            <a:endParaRPr lang="th-TH" sz="1300" b="1" dirty="0"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endParaRPr lang="th-TH" sz="13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98" name="AutoShape 34"/>
          <p:cNvSpPr>
            <a:spLocks noChangeArrowheads="1"/>
          </p:cNvSpPr>
          <p:nvPr/>
        </p:nvSpPr>
        <p:spPr bwMode="auto">
          <a:xfrm>
            <a:off x="41275" y="3505572"/>
            <a:ext cx="1031875" cy="652463"/>
          </a:xfrm>
          <a:prstGeom prst="flowChartDocumen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โครงการ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en-US" sz="1400" b="1" dirty="0">
                <a:latin typeface="TH SarabunPSK" pitchFamily="34" charset="-34"/>
                <a:cs typeface="TH SarabunPSK" pitchFamily="34" charset="-34"/>
              </a:rPr>
              <a:t>Function</a:t>
            </a:r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400" b="1" dirty="0">
                <a:latin typeface="TH SarabunPSK" pitchFamily="34" charset="-34"/>
                <a:cs typeface="TH SarabunPSK" pitchFamily="34" charset="-34"/>
              </a:rPr>
              <a:t>(F)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99" name="AutoShape 66"/>
          <p:cNvSpPr>
            <a:spLocks noChangeArrowheads="1"/>
          </p:cNvSpPr>
          <p:nvPr/>
        </p:nvSpPr>
        <p:spPr bwMode="auto">
          <a:xfrm>
            <a:off x="1371600" y="3289548"/>
            <a:ext cx="3156098" cy="1296144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</a:rPr>
              <a:t>ส่งเสริมเกษตรทฤษฎีใหม่</a:t>
            </a: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 2"/>
              </a:rPr>
              <a:t> พัฒนาการเกษตรครบวงจรในพื้นที่ที่มีศักยภาพ</a:t>
            </a:r>
            <a:endParaRPr lang="th-TH" sz="1100" b="1" dirty="0"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</a:rPr>
              <a:t>อบรมเตรียมความพร้อมเกษตรสู่มาตรฐานเกษตรอินทรีย์</a:t>
            </a:r>
            <a:endParaRPr lang="th-TH" sz="1100" b="1" dirty="0"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</a:rPr>
              <a:t>พัฒนากระบวนการผลิตพืชเศรษฐกิจตามศักยภาพพื้นที่ ( 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</a:rPr>
              <a:t>Zoning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1100" b="1" dirty="0"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ส่งเสริมการผลิตพืชเศรษฐกิจ ปศุสัตว์ และสัตว์น้ำ</a:t>
            </a:r>
          </a:p>
          <a:p>
            <a:pPr marL="533400" indent="-533400"/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ส่งเสริมการปรับปรุงบำรุงดิน</a:t>
            </a: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โครงการพระราชดำริ</a:t>
            </a:r>
          </a:p>
        </p:txBody>
      </p:sp>
      <p:sp>
        <p:nvSpPr>
          <p:cNvPr id="3100" name="AutoShape 66"/>
          <p:cNvSpPr>
            <a:spLocks noChangeArrowheads="1"/>
          </p:cNvSpPr>
          <p:nvPr/>
        </p:nvSpPr>
        <p:spPr bwMode="auto">
          <a:xfrm>
            <a:off x="4800600" y="3671292"/>
            <a:ext cx="2435696" cy="770384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r>
              <a:rPr lang="th-TH" sz="13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>
                <a:latin typeface="TH SarabunPSK" pitchFamily="34" charset="-34"/>
                <a:cs typeface="TH SarabunPSK" pitchFamily="34" charset="-34"/>
              </a:rPr>
              <a:t>พัฒนากระบวนการแปรรูปให้ได้</a:t>
            </a:r>
          </a:p>
          <a:p>
            <a:pPr marL="533400" indent="-533400"/>
            <a:r>
              <a:rPr lang="th-TH" sz="1300" b="1" dirty="0" smtClean="0">
                <a:latin typeface="TH SarabunPSK" pitchFamily="34" charset="-34"/>
                <a:cs typeface="TH SarabunPSK" pitchFamily="34" charset="-34"/>
              </a:rPr>
              <a:t>   มาตรฐานสากล</a:t>
            </a:r>
            <a:endParaRPr lang="th-TH" sz="1300" b="1" dirty="0"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th-TH" sz="13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พัฒนาผลิตภัณฑ์สู่มาตรฐานสากล</a:t>
            </a:r>
            <a:endParaRPr lang="th-TH" sz="13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01" name="AutoShape 70"/>
          <p:cNvSpPr>
            <a:spLocks noChangeArrowheads="1"/>
          </p:cNvSpPr>
          <p:nvPr/>
        </p:nvSpPr>
        <p:spPr bwMode="auto">
          <a:xfrm>
            <a:off x="7356475" y="4081636"/>
            <a:ext cx="1711325" cy="576064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pPr marL="457200" indent="-457200"/>
            <a:r>
              <a:rPr lang="th-TH" sz="13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>
                <a:latin typeface="TH SarabunPSK" pitchFamily="34" charset="-34"/>
                <a:cs typeface="TH SarabunPSK" pitchFamily="34" charset="-34"/>
              </a:rPr>
              <a:t>ส่งเสริมตลาด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</a:rPr>
              <a:t>สินค้าอินทรีย์</a:t>
            </a:r>
            <a:endParaRPr lang="th-TH" sz="1300" b="1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</a:t>
            </a:r>
            <a:r>
              <a:rPr lang="th-TH" sz="13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ข้าวหอม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มะลิอินทรีย์ </a:t>
            </a:r>
          </a:p>
          <a:p>
            <a:pPr marL="457200" indent="-457200"/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 สินค้า</a:t>
            </a:r>
            <a:r>
              <a:rPr lang="th-TH" sz="13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สิ่ง</a:t>
            </a:r>
            <a:r>
              <a:rPr lang="th-TH" sz="13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บ่งชี้ทาง</a:t>
            </a:r>
            <a:r>
              <a:rPr lang="th-TH" sz="13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ภูมิศาสตร์</a:t>
            </a:r>
            <a:endParaRPr lang="th-TH" sz="13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08" name="AutoShape 3"/>
          <p:cNvSpPr>
            <a:spLocks noChangeArrowheads="1"/>
          </p:cNvSpPr>
          <p:nvPr/>
        </p:nvSpPr>
        <p:spPr bwMode="auto">
          <a:xfrm>
            <a:off x="2819400" y="3095228"/>
            <a:ext cx="304800" cy="194320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110" name="AutoShape 3"/>
          <p:cNvSpPr>
            <a:spLocks noChangeArrowheads="1"/>
          </p:cNvSpPr>
          <p:nvPr/>
        </p:nvSpPr>
        <p:spPr bwMode="auto">
          <a:xfrm>
            <a:off x="8018462" y="3847628"/>
            <a:ext cx="304800" cy="234008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112" name="AutoShape 3"/>
          <p:cNvSpPr>
            <a:spLocks noChangeArrowheads="1"/>
          </p:cNvSpPr>
          <p:nvPr/>
        </p:nvSpPr>
        <p:spPr bwMode="auto">
          <a:xfrm>
            <a:off x="5339387" y="3433564"/>
            <a:ext cx="375613" cy="211460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>
            <a:off x="3048000" y="1485900"/>
            <a:ext cx="288925" cy="111919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>
            <a:off x="4081462" y="1485900"/>
            <a:ext cx="288925" cy="111919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>
            <a:off x="5768023" y="1485902"/>
            <a:ext cx="375613" cy="312538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46" name="AutoShape 3"/>
          <p:cNvSpPr>
            <a:spLocks noChangeArrowheads="1"/>
          </p:cNvSpPr>
          <p:nvPr/>
        </p:nvSpPr>
        <p:spPr bwMode="auto">
          <a:xfrm>
            <a:off x="8018462" y="1485900"/>
            <a:ext cx="304800" cy="312540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>
            <a:off x="6477000" y="3433565"/>
            <a:ext cx="368301" cy="211460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2" name="AutoShap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466" y="4762500"/>
            <a:ext cx="1073150" cy="595089"/>
          </a:xfrm>
          <a:prstGeom prst="flowChartDocumen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อปท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600" b="1" dirty="0">
                <a:latin typeface="TH SarabunPSK" pitchFamily="34" charset="-34"/>
                <a:cs typeface="TH SarabunPSK" pitchFamily="34" charset="-34"/>
              </a:rPr>
              <a:t> (L)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AutoShape 66"/>
          <p:cNvSpPr>
            <a:spLocks noChangeArrowheads="1"/>
          </p:cNvSpPr>
          <p:nvPr/>
        </p:nvSpPr>
        <p:spPr bwMode="auto">
          <a:xfrm>
            <a:off x="1376363" y="4781524"/>
            <a:ext cx="3151335" cy="740271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>
                <a:latin typeface="TH SarabunPSK" pitchFamily="34" charset="-34"/>
                <a:cs typeface="TH SarabunPSK" pitchFamily="34" charset="-34"/>
              </a:rPr>
              <a:t>การพัฒนาแหล่งน้ำและกระจายน้ำ     </a:t>
            </a: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>
                <a:latin typeface="TH SarabunPSK" pitchFamily="34" charset="-34"/>
                <a:cs typeface="TH SarabunPSK" pitchFamily="34" charset="-34"/>
              </a:rPr>
              <a:t>ส่งเสริมอาชีพนอกภาคการเกษตร </a:t>
            </a:r>
          </a:p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>
                <a:latin typeface="TH SarabunPSK" pitchFamily="34" charset="-34"/>
                <a:cs typeface="TH SarabunPSK" pitchFamily="34" charset="-34"/>
              </a:rPr>
              <a:t> ส่งเสริมความรู้การปลูกข้าว     </a:t>
            </a: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auto">
          <a:xfrm>
            <a:off x="2765430" y="4586833"/>
            <a:ext cx="349245" cy="189756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5" name="AutoShape 66"/>
          <p:cNvSpPr>
            <a:spLocks noChangeArrowheads="1"/>
          </p:cNvSpPr>
          <p:nvPr/>
        </p:nvSpPr>
        <p:spPr bwMode="auto">
          <a:xfrm>
            <a:off x="4872608" y="4636367"/>
            <a:ext cx="2247330" cy="885427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</a:t>
            </a:r>
            <a:r>
              <a:rPr lang="th-TH" sz="1100" b="1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ผลิตภัณฑ์</a:t>
            </a:r>
            <a:r>
              <a:rPr lang="th-TH" sz="1100" b="1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ข้าวหอมมะลิอินทรีย์</a:t>
            </a:r>
            <a:endParaRPr lang="th-TH" sz="11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5879088" y="4441676"/>
            <a:ext cx="349245" cy="189756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7" name="AutoShape 66"/>
          <p:cNvSpPr>
            <a:spLocks noChangeArrowheads="1"/>
          </p:cNvSpPr>
          <p:nvPr/>
        </p:nvSpPr>
        <p:spPr bwMode="auto">
          <a:xfrm>
            <a:off x="7356474" y="4880967"/>
            <a:ext cx="1680021" cy="568821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457200" indent="-457200"/>
            <a:r>
              <a:rPr lang="th-TH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en-US" sz="11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100" b="1" dirty="0">
                <a:latin typeface="TH SarabunPSK" pitchFamily="34" charset="-34"/>
                <a:cs typeface="TH SarabunPSK" pitchFamily="34" charset="-34"/>
              </a:rPr>
              <a:t>ส่งเสริมตลาดสินค้าอินทรีย์</a:t>
            </a:r>
          </a:p>
        </p:txBody>
      </p:sp>
      <p:sp>
        <p:nvSpPr>
          <p:cNvPr id="38" name="AutoShape 3"/>
          <p:cNvSpPr>
            <a:spLocks noChangeArrowheads="1"/>
          </p:cNvSpPr>
          <p:nvPr/>
        </p:nvSpPr>
        <p:spPr bwMode="auto">
          <a:xfrm>
            <a:off x="8127079" y="4657699"/>
            <a:ext cx="261083" cy="223267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10"/>
          <p:cNvSpPr>
            <a:spLocks noChangeArrowheads="1"/>
          </p:cNvSpPr>
          <p:nvPr/>
        </p:nvSpPr>
        <p:spPr bwMode="auto">
          <a:xfrm>
            <a:off x="4240882" y="944563"/>
            <a:ext cx="2419350" cy="541337"/>
          </a:xfrm>
          <a:prstGeom prst="chevron">
            <a:avLst>
              <a:gd name="adj" fmla="val 21493"/>
            </a:avLst>
          </a:prstGeom>
          <a:noFill/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พัฒนาผลิตภัณฑ์ชุมชน</a:t>
            </a:r>
          </a:p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และผู้ประกอบการค้าและบริการ</a:t>
            </a:r>
          </a:p>
        </p:txBody>
      </p:sp>
      <p:sp>
        <p:nvSpPr>
          <p:cNvPr id="4099" name="AutoShape 12"/>
          <p:cNvSpPr>
            <a:spLocks noChangeArrowheads="1"/>
          </p:cNvSpPr>
          <p:nvPr/>
        </p:nvSpPr>
        <p:spPr bwMode="auto">
          <a:xfrm>
            <a:off x="6773863" y="938213"/>
            <a:ext cx="2217737" cy="547687"/>
          </a:xfrm>
          <a:prstGeom prst="chevron">
            <a:avLst>
              <a:gd name="adj" fmla="val 2835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ส่งเสริมการท่องเที่ยว </a:t>
            </a:r>
          </a:p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การบริการ และการค้า</a:t>
            </a:r>
          </a:p>
        </p:txBody>
      </p:sp>
      <p:sp>
        <p:nvSpPr>
          <p:cNvPr id="4100" name="AutoShape 16"/>
          <p:cNvSpPr>
            <a:spLocks noChangeArrowheads="1"/>
          </p:cNvSpPr>
          <p:nvPr/>
        </p:nvSpPr>
        <p:spPr bwMode="auto">
          <a:xfrm>
            <a:off x="1371600" y="954089"/>
            <a:ext cx="2667000" cy="531812"/>
          </a:xfrm>
          <a:prstGeom prst="chevron">
            <a:avLst>
              <a:gd name="adj" fmla="val 25651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พัฒนาแหล่งท่องเที่ยว</a:t>
            </a:r>
          </a:p>
          <a:p>
            <a:pPr algn="ctr"/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และสิ่งอำนวยความสะดวก</a:t>
            </a:r>
          </a:p>
        </p:txBody>
      </p:sp>
      <p:sp>
        <p:nvSpPr>
          <p:cNvPr id="4101" name="Oval 23"/>
          <p:cNvSpPr>
            <a:spLocks noChangeArrowheads="1"/>
          </p:cNvSpPr>
          <p:nvPr/>
        </p:nvSpPr>
        <p:spPr bwMode="auto">
          <a:xfrm>
            <a:off x="1376363" y="1587500"/>
            <a:ext cx="765175" cy="8636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02" name="AutoShape 24"/>
          <p:cNvSpPr>
            <a:spLocks noChangeArrowheads="1"/>
          </p:cNvSpPr>
          <p:nvPr/>
        </p:nvSpPr>
        <p:spPr bwMode="auto">
          <a:xfrm>
            <a:off x="1331913" y="1587500"/>
            <a:ext cx="674687" cy="863600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06" name="สี่เหลี่ยมมุมมน 26"/>
          <p:cNvSpPr>
            <a:spLocks noChangeArrowheads="1"/>
          </p:cNvSpPr>
          <p:nvPr/>
        </p:nvSpPr>
        <p:spPr bwMode="auto">
          <a:xfrm>
            <a:off x="1371600" y="627063"/>
            <a:ext cx="2667000" cy="241300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b="1" dirty="0" smtClean="0">
                <a:latin typeface="TH SarabunIT๙" pitchFamily="34" charset="-34"/>
                <a:cs typeface="TH SarabunIT๙" pitchFamily="34" charset="-34"/>
              </a:rPr>
              <a:t>ต้นทาง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107" name="สี่เหลี่ยมมุมมน 27"/>
          <p:cNvSpPr>
            <a:spLocks noChangeArrowheads="1"/>
          </p:cNvSpPr>
          <p:nvPr/>
        </p:nvSpPr>
        <p:spPr bwMode="auto">
          <a:xfrm>
            <a:off x="4191000" y="650875"/>
            <a:ext cx="2438400" cy="217488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b="1" dirty="0" smtClean="0">
                <a:latin typeface="TH SarabunIT๙" pitchFamily="34" charset="-34"/>
                <a:cs typeface="TH SarabunIT๙" pitchFamily="34" charset="-34"/>
              </a:rPr>
              <a:t>กลางทาง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108" name="สี่เหลี่ยมมุมมน 28"/>
          <p:cNvSpPr>
            <a:spLocks noChangeArrowheads="1"/>
          </p:cNvSpPr>
          <p:nvPr/>
        </p:nvSpPr>
        <p:spPr bwMode="auto">
          <a:xfrm>
            <a:off x="6773863" y="639763"/>
            <a:ext cx="2286000" cy="239712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b="1" dirty="0" smtClean="0">
                <a:latin typeface="TH SarabunIT๙" pitchFamily="34" charset="-34"/>
                <a:cs typeface="TH SarabunIT๙" pitchFamily="34" charset="-34"/>
              </a:rPr>
              <a:t>ปลายทาง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111" name="AutoShap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200" y="4762500"/>
            <a:ext cx="1247775" cy="762000"/>
          </a:xfrm>
          <a:prstGeom prst="flowChartDocumen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th-TH" sz="1800" b="1" dirty="0" err="1">
                <a:latin typeface="TH SarabunPSK" pitchFamily="34" charset="-34"/>
                <a:cs typeface="TH SarabunPSK" pitchFamily="34" charset="-34"/>
              </a:rPr>
              <a:t>อปท</a:t>
            </a: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 (L)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12" name="AutoShape 66"/>
          <p:cNvSpPr>
            <a:spLocks noChangeArrowheads="1"/>
          </p:cNvSpPr>
          <p:nvPr/>
        </p:nvSpPr>
        <p:spPr bwMode="auto">
          <a:xfrm>
            <a:off x="1344562" y="1790700"/>
            <a:ext cx="2507357" cy="1930896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ส่งเสริมและพัฒนาภูมิปัญญาท้องถิ่น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พัฒนาสิ่งอำนวยความสะดวกสู่แหล่งท่องเที่ยว</a:t>
            </a:r>
          </a:p>
          <a:p>
            <a:pPr marL="533400" indent="-533400"/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และการขนส่งสินค้า ประจำปี 2560</a:t>
            </a:r>
          </a:p>
          <a:p>
            <a:pPr marL="533400" indent="-5334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ปรับปรุงเส้นทางท่องเที่ยวเชิงวัฒนธรรม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ศึกษาและพัฒนาสนามบิน</a:t>
            </a:r>
            <a:r>
              <a:rPr lang="th-TH" sz="1200" b="1" dirty="0" err="1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เลิง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นกทา</a:t>
            </a:r>
          </a:p>
          <a:p>
            <a:pPr marL="533400" indent="-533400"/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ให้เป็นสนามบินพาณิชย์</a:t>
            </a: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พัฒนาพื้นที่เรือนจำชั่วคราวบ้านบากเพื่อรองรับ</a:t>
            </a:r>
          </a:p>
          <a:p>
            <a:pPr marL="533400" indent="-533400"/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การย้ายเรือนจำ</a:t>
            </a: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ก่อสร้าง ปรับปรุง ปรับภูมิทัศน์และพัฒนา</a:t>
            </a:r>
          </a:p>
          <a:p>
            <a:pPr marL="533400" indent="-533400"/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แหล่งท่องเที่ยวเชิงวัฒนธรรม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4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0" y="11283"/>
            <a:ext cx="9144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ยุทธศาสตร์ ที่ 2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ส่งเสริมภูมิปัญญาท้องถิ่น วัฒนธรรมประเพณี และการค้า การท่องเที่ยว</a:t>
            </a:r>
          </a:p>
        </p:txBody>
      </p:sp>
      <p:sp>
        <p:nvSpPr>
          <p:cNvPr id="4114" name="AutoShap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625" y="2171700"/>
            <a:ext cx="1247775" cy="762000"/>
          </a:xfrm>
          <a:prstGeom prst="flowChartDocumen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จังหวัด </a:t>
            </a:r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(A)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15" name="AutoShape 18"/>
          <p:cNvSpPr>
            <a:spLocks noChangeArrowheads="1"/>
          </p:cNvSpPr>
          <p:nvPr/>
        </p:nvSpPr>
        <p:spPr bwMode="auto">
          <a:xfrm>
            <a:off x="26988" y="969963"/>
            <a:ext cx="1304925" cy="515937"/>
          </a:xfrm>
          <a:prstGeom prst="chevron">
            <a:avLst>
              <a:gd name="adj" fmla="val 24755"/>
            </a:avLst>
          </a:prstGeom>
          <a:noFill/>
          <a:ln w="9525" algn="ctr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b="1" dirty="0">
                <a:latin typeface="TH SarabunIT๙" pitchFamily="34" charset="-34"/>
                <a:cs typeface="TH SarabunIT๙" pitchFamily="34" charset="-34"/>
              </a:rPr>
              <a:t>Value</a:t>
            </a:r>
          </a:p>
          <a:p>
            <a:pPr algn="ctr"/>
            <a:r>
              <a:rPr lang="en-US" sz="1800" b="1" dirty="0">
                <a:latin typeface="TH SarabunIT๙" pitchFamily="34" charset="-34"/>
                <a:cs typeface="TH SarabunIT๙" pitchFamily="34" charset="-34"/>
              </a:rPr>
              <a:t> Chain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116" name="AutoShape 66"/>
          <p:cNvSpPr>
            <a:spLocks noChangeArrowheads="1"/>
          </p:cNvSpPr>
          <p:nvPr/>
        </p:nvSpPr>
        <p:spPr bwMode="auto">
          <a:xfrm>
            <a:off x="3974827" y="1790700"/>
            <a:ext cx="2502173" cy="1355335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en-US" sz="17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en-US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พัฒนาผู้ประกอบการ </a:t>
            </a:r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OTOP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พัฒนาบรรจุภัณฑ์ </a:t>
            </a:r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OTOP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และ </a:t>
            </a:r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Banner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เชื่อมโยงตลาดผลิตภัณฑ์ชุมชน </a:t>
            </a:r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OTOP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ทั้งในและ</a:t>
            </a:r>
          </a:p>
          <a:p>
            <a:pPr marL="533400" indent="-533400"/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ต่างประเทศ 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พัฒนาคุณภาพเพื่อยกระดับมาตรฐานผลิตภัณฑ์ชุมชน </a:t>
            </a:r>
          </a:p>
          <a:p>
            <a:pPr marL="533400" indent="-533400"/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 ประจำปี 2560</a:t>
            </a:r>
          </a:p>
          <a:p>
            <a:pPr marL="533400" indent="-5334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ก่อสร้างและปรับปรุงศูนย์แสดงสินค้า </a:t>
            </a:r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OTOP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17" name="AutoShape 70"/>
          <p:cNvSpPr>
            <a:spLocks noChangeArrowheads="1"/>
          </p:cNvSpPr>
          <p:nvPr/>
        </p:nvSpPr>
        <p:spPr bwMode="auto">
          <a:xfrm>
            <a:off x="6537326" y="1587501"/>
            <a:ext cx="2522537" cy="1575241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pPr marL="457200" indent="-4572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พัฒนาบุคลากรด้านการท่องเที่ยว </a:t>
            </a:r>
          </a:p>
          <a:p>
            <a:pPr marL="457200" indent="-4572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ก่อสร้างป้ายประชาสัมพันธ์</a:t>
            </a:r>
          </a:p>
          <a:p>
            <a:pPr marL="457200" indent="-4572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ส่งเสริมงานประเพณีบุญบั้งไฟ</a:t>
            </a: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พัฒนาแหล่งท่องเที่ยววิมานพญาแถน</a:t>
            </a:r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18" name="AutoShape 66"/>
          <p:cNvSpPr>
            <a:spLocks noChangeArrowheads="1"/>
          </p:cNvSpPr>
          <p:nvPr/>
        </p:nvSpPr>
        <p:spPr bwMode="auto">
          <a:xfrm>
            <a:off x="4191000" y="3529012"/>
            <a:ext cx="2346325" cy="762000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r>
              <a:rPr lang="th-TH" sz="17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  </a:t>
            </a:r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เพิ่มประสิทธิภาพการผลิต</a:t>
            </a:r>
            <a:endParaRPr lang="en-US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th-TH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และการบริหารจัดการ </a:t>
            </a:r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OTOP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ส่งเสริมมาตรฐานผลิตภัณฑ์ชุมชน</a:t>
            </a: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19" name="AutoShape 70"/>
          <p:cNvSpPr>
            <a:spLocks noChangeArrowheads="1"/>
          </p:cNvSpPr>
          <p:nvPr/>
        </p:nvSpPr>
        <p:spPr bwMode="auto">
          <a:xfrm>
            <a:off x="6800056" y="3529011"/>
            <a:ext cx="2165350" cy="975519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pPr marL="457200" indent="-457200"/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ส่งเสริมการตลาดสินค้ามาตรฐาน</a:t>
            </a:r>
          </a:p>
          <a:p>
            <a:pPr marL="457200" indent="-4572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ในต่างประเทศ</a:t>
            </a:r>
            <a:endParaRPr lang="en-US" sz="11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457200" indent="-457200"/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เพิ่มช่องทางการตลาด</a:t>
            </a:r>
          </a:p>
          <a:p>
            <a:pPr marL="457200" indent="-457200"/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ผ่านเครือข่ายต่างๆ สู่สากล</a:t>
            </a:r>
            <a:endParaRPr lang="en-US" sz="11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457200" indent="-457200"/>
            <a:r>
              <a:rPr lang="en-US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1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ส่งเสริมประเพณีและวัฒนธรรม</a:t>
            </a:r>
            <a:endParaRPr lang="th-TH" sz="11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20" name="AutoShape 7"/>
          <p:cNvSpPr>
            <a:spLocks noChangeArrowheads="1"/>
          </p:cNvSpPr>
          <p:nvPr/>
        </p:nvSpPr>
        <p:spPr bwMode="auto">
          <a:xfrm>
            <a:off x="2302982" y="3721596"/>
            <a:ext cx="286230" cy="136261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4121" name="AutoShape 67"/>
          <p:cNvSpPr>
            <a:spLocks noChangeArrowheads="1"/>
          </p:cNvSpPr>
          <p:nvPr/>
        </p:nvSpPr>
        <p:spPr bwMode="auto">
          <a:xfrm>
            <a:off x="5209655" y="3162742"/>
            <a:ext cx="298449" cy="366269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4123" name="AutoShape 4"/>
          <p:cNvSpPr>
            <a:spLocks noChangeArrowheads="1"/>
          </p:cNvSpPr>
          <p:nvPr/>
        </p:nvSpPr>
        <p:spPr bwMode="auto">
          <a:xfrm>
            <a:off x="7802562" y="1485900"/>
            <a:ext cx="288926" cy="101601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4124" name="AutoShape 4"/>
          <p:cNvSpPr>
            <a:spLocks noChangeArrowheads="1"/>
          </p:cNvSpPr>
          <p:nvPr/>
        </p:nvSpPr>
        <p:spPr bwMode="auto">
          <a:xfrm>
            <a:off x="2438400" y="1485900"/>
            <a:ext cx="288925" cy="304800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4125" name="AutoShap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9660" y="3823692"/>
            <a:ext cx="1247775" cy="762000"/>
          </a:xfrm>
          <a:prstGeom prst="flowChartDocumen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en-US" sz="1800" b="1" dirty="0">
                <a:latin typeface="TH SarabunPSK" pitchFamily="34" charset="-34"/>
                <a:cs typeface="TH SarabunPSK" pitchFamily="34" charset="-34"/>
              </a:rPr>
              <a:t>Function (F)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26" name="AutoShape 66"/>
          <p:cNvSpPr>
            <a:spLocks noChangeArrowheads="1"/>
          </p:cNvSpPr>
          <p:nvPr/>
        </p:nvSpPr>
        <p:spPr bwMode="auto">
          <a:xfrm>
            <a:off x="1475656" y="3869097"/>
            <a:ext cx="2438400" cy="897622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พัฒนาเส้นทางการท่องเที่ยว และแหล่ง</a:t>
            </a:r>
          </a:p>
          <a:p>
            <a:pPr marL="533400" indent="-533400"/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ท่องเที่ยวที่สำคัญ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บำรุงรักษาระบบโครงข่าย</a:t>
            </a: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บำรุงโครงสร้างรางระบายน้ำ</a:t>
            </a:r>
          </a:p>
          <a:p>
            <a:pPr marL="533400" indent="-5334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พัฒนาหมู่บ้านวัฒนธรรมสร้างสรรค์ วิถีถิ่น วิถีไทย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27" name="AutoShape 4"/>
          <p:cNvSpPr>
            <a:spLocks noChangeArrowheads="1"/>
          </p:cNvSpPr>
          <p:nvPr/>
        </p:nvSpPr>
        <p:spPr bwMode="auto">
          <a:xfrm>
            <a:off x="5265737" y="4293320"/>
            <a:ext cx="288925" cy="453232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4129" name="AutoShape 4"/>
          <p:cNvSpPr>
            <a:spLocks noChangeArrowheads="1"/>
          </p:cNvSpPr>
          <p:nvPr/>
        </p:nvSpPr>
        <p:spPr bwMode="auto">
          <a:xfrm>
            <a:off x="5145583" y="1492859"/>
            <a:ext cx="290513" cy="297841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4130" name="AutoShape 66"/>
          <p:cNvSpPr>
            <a:spLocks noChangeArrowheads="1"/>
          </p:cNvSpPr>
          <p:nvPr/>
        </p:nvSpPr>
        <p:spPr bwMode="auto">
          <a:xfrm>
            <a:off x="4419600" y="4762500"/>
            <a:ext cx="2057400" cy="626878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ส่งเสริมผลิตภัณฑ์ </a:t>
            </a:r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OTOP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31" name="AutoShape 4"/>
          <p:cNvSpPr>
            <a:spLocks noChangeArrowheads="1"/>
          </p:cNvSpPr>
          <p:nvPr/>
        </p:nvSpPr>
        <p:spPr bwMode="auto">
          <a:xfrm>
            <a:off x="7658100" y="3162974"/>
            <a:ext cx="288925" cy="366038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31" name="AutoShape 66"/>
          <p:cNvSpPr>
            <a:spLocks noChangeArrowheads="1"/>
          </p:cNvSpPr>
          <p:nvPr/>
        </p:nvSpPr>
        <p:spPr bwMode="auto">
          <a:xfrm>
            <a:off x="1691680" y="5017740"/>
            <a:ext cx="1905000" cy="506760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พัฒนาแหล่งท่องเที่ยว</a:t>
            </a:r>
          </a:p>
          <a:p>
            <a:pPr marL="533400" indent="-533400"/>
            <a:r>
              <a:rPr lang="en-US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พัฒนาโครงสร้างพื้นฐาน</a:t>
            </a:r>
            <a:endParaRPr lang="th-TH" sz="12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auto">
          <a:xfrm>
            <a:off x="2481287" y="4766719"/>
            <a:ext cx="290513" cy="228548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auto">
          <a:xfrm>
            <a:off x="7752722" y="4492478"/>
            <a:ext cx="260018" cy="254074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34" name="AutoShape 66"/>
          <p:cNvSpPr>
            <a:spLocks noChangeArrowheads="1"/>
          </p:cNvSpPr>
          <p:nvPr/>
        </p:nvSpPr>
        <p:spPr bwMode="auto">
          <a:xfrm>
            <a:off x="6877918" y="4762500"/>
            <a:ext cx="1841352" cy="226828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en-US" sz="17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ส่งเสริมประเพณีและวัฒนธรรม</a:t>
            </a:r>
            <a:endParaRPr lang="en-US" sz="12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0"/>
          <p:cNvSpPr>
            <a:spLocks noChangeArrowheads="1"/>
          </p:cNvSpPr>
          <p:nvPr/>
        </p:nvSpPr>
        <p:spPr bwMode="auto">
          <a:xfrm>
            <a:off x="4191000" y="944563"/>
            <a:ext cx="2438400" cy="541337"/>
          </a:xfrm>
          <a:prstGeom prst="chevron">
            <a:avLst>
              <a:gd name="adj" fmla="val 21493"/>
            </a:avLst>
          </a:prstGeom>
          <a:noFill/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พัฒนาอาชีพเพื่อสร้างรายได้</a:t>
            </a:r>
          </a:p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และส่งเสริมการเรียนรู้</a:t>
            </a:r>
          </a:p>
        </p:txBody>
      </p:sp>
      <p:sp>
        <p:nvSpPr>
          <p:cNvPr id="5123" name="AutoShape 12"/>
          <p:cNvSpPr>
            <a:spLocks noChangeArrowheads="1"/>
          </p:cNvSpPr>
          <p:nvPr/>
        </p:nvSpPr>
        <p:spPr bwMode="auto">
          <a:xfrm>
            <a:off x="6773862" y="952501"/>
            <a:ext cx="2301875" cy="533400"/>
          </a:xfrm>
          <a:prstGeom prst="chevron">
            <a:avLst>
              <a:gd name="adj" fmla="val 2835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ยกระดับคุณภาพการให้บริการ</a:t>
            </a:r>
          </a:p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ของภาครัฐ</a:t>
            </a:r>
          </a:p>
        </p:txBody>
      </p:sp>
      <p:sp>
        <p:nvSpPr>
          <p:cNvPr id="5124" name="AutoShape 16"/>
          <p:cNvSpPr>
            <a:spLocks noChangeArrowheads="1"/>
          </p:cNvSpPr>
          <p:nvPr/>
        </p:nvSpPr>
        <p:spPr bwMode="auto">
          <a:xfrm>
            <a:off x="1371600" y="954089"/>
            <a:ext cx="2590800" cy="531812"/>
          </a:xfrm>
          <a:prstGeom prst="chevron">
            <a:avLst>
              <a:gd name="adj" fmla="val 25651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พัฒนาและยกระดับคุณภาพชีวิต</a:t>
            </a:r>
          </a:p>
        </p:txBody>
      </p:sp>
      <p:sp>
        <p:nvSpPr>
          <p:cNvPr id="5125" name="Oval 23"/>
          <p:cNvSpPr>
            <a:spLocks noChangeArrowheads="1"/>
          </p:cNvSpPr>
          <p:nvPr/>
        </p:nvSpPr>
        <p:spPr bwMode="auto">
          <a:xfrm>
            <a:off x="1376363" y="1587500"/>
            <a:ext cx="765175" cy="8636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5126" name="AutoShape 24"/>
          <p:cNvSpPr>
            <a:spLocks noChangeArrowheads="1"/>
          </p:cNvSpPr>
          <p:nvPr/>
        </p:nvSpPr>
        <p:spPr bwMode="auto">
          <a:xfrm>
            <a:off x="1331913" y="1587500"/>
            <a:ext cx="674687" cy="863600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5127" name="AutoShape 3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150" y="2012950"/>
            <a:ext cx="1249363" cy="762000"/>
          </a:xfrm>
          <a:prstGeom prst="flowChartDocumen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จังหวัด (</a:t>
            </a:r>
            <a:r>
              <a:rPr lang="en-US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A)</a:t>
            </a:r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28" name="AutoShape 66"/>
          <p:cNvSpPr>
            <a:spLocks noChangeArrowheads="1"/>
          </p:cNvSpPr>
          <p:nvPr/>
        </p:nvSpPr>
        <p:spPr bwMode="auto">
          <a:xfrm>
            <a:off x="1382713" y="1714500"/>
            <a:ext cx="2732087" cy="1154112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en-US" sz="12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พัฒนาศักยภาพการศึกษาสู่ความเป็นเลิศ</a:t>
            </a:r>
            <a:endParaRPr lang="en-US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พัฒนาคุณภาพชีวิตของประชาชน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29" name="AutoShape 70"/>
          <p:cNvSpPr>
            <a:spLocks noChangeArrowheads="1"/>
          </p:cNvSpPr>
          <p:nvPr/>
        </p:nvSpPr>
        <p:spPr bwMode="auto">
          <a:xfrm>
            <a:off x="6540253" y="1709738"/>
            <a:ext cx="2535484" cy="1244078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pPr marL="457200" indent="-457200"/>
            <a:endParaRPr lang="en-US" sz="13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457200" indent="-457200"/>
            <a:endParaRPr lang="en-US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457200" indent="-457200"/>
            <a:r>
              <a:rPr lang="en-US" sz="11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1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เพิ่มประสิทธิภาพการรักษาความปลอดภัยในพื้นที่</a:t>
            </a:r>
          </a:p>
          <a:p>
            <a:pPr marL="457200" indent="-457200"/>
            <a:r>
              <a:rPr lang="en-US" sz="11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1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ป้องกันและลดอุบัติเหตุทางถนน </a:t>
            </a:r>
          </a:p>
          <a:p>
            <a:pPr marL="457200" indent="-457200"/>
            <a:r>
              <a:rPr lang="en-US" sz="11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1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ป้องกันและแก้ไขปัญหา</a:t>
            </a:r>
            <a:r>
              <a:rPr lang="th-TH" sz="1100" b="1" dirty="0" err="1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ยาเสพติด</a:t>
            </a:r>
            <a:r>
              <a:rPr lang="th-TH" sz="11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ครบวงจร</a:t>
            </a:r>
            <a:endParaRPr lang="th-TH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457200" indent="-457200"/>
            <a:endParaRPr lang="th-TH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30" name="สี่เหลี่ยมมุมมน 26"/>
          <p:cNvSpPr>
            <a:spLocks noChangeArrowheads="1"/>
          </p:cNvSpPr>
          <p:nvPr/>
        </p:nvSpPr>
        <p:spPr bwMode="auto">
          <a:xfrm>
            <a:off x="1371600" y="627063"/>
            <a:ext cx="2667000" cy="241300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b="1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ต้นทาง </a:t>
            </a:r>
            <a:endParaRPr lang="th-TH" sz="1800" b="1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131" name="สี่เหลี่ยมมุมมน 27"/>
          <p:cNvSpPr>
            <a:spLocks noChangeArrowheads="1"/>
          </p:cNvSpPr>
          <p:nvPr/>
        </p:nvSpPr>
        <p:spPr bwMode="auto">
          <a:xfrm>
            <a:off x="4191000" y="650875"/>
            <a:ext cx="2438400" cy="217488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b="1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กลางทาง</a:t>
            </a:r>
            <a:endParaRPr lang="th-TH" sz="1800" b="1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132" name="สี่เหลี่ยมมุมมน 28"/>
          <p:cNvSpPr>
            <a:spLocks noChangeArrowheads="1"/>
          </p:cNvSpPr>
          <p:nvPr/>
        </p:nvSpPr>
        <p:spPr bwMode="auto">
          <a:xfrm>
            <a:off x="6773863" y="639763"/>
            <a:ext cx="2286000" cy="239712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b="1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ปลายทาง</a:t>
            </a:r>
            <a:endParaRPr lang="th-TH" sz="1800" b="1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133" name="AutoShape 66"/>
          <p:cNvSpPr>
            <a:spLocks noChangeArrowheads="1"/>
          </p:cNvSpPr>
          <p:nvPr/>
        </p:nvSpPr>
        <p:spPr bwMode="auto">
          <a:xfrm>
            <a:off x="4191000" y="1714499"/>
            <a:ext cx="2287464" cy="1217613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en-US" sz="13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1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1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ส่งเสริมและพัฒนาศักยภาพแรงงานทั้งระบบ</a:t>
            </a:r>
            <a:endParaRPr lang="th-TH" sz="11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34" name="AutoShape 4"/>
          <p:cNvSpPr>
            <a:spLocks noChangeArrowheads="1"/>
          </p:cNvSpPr>
          <p:nvPr/>
        </p:nvSpPr>
        <p:spPr bwMode="auto">
          <a:xfrm>
            <a:off x="2438400" y="1504950"/>
            <a:ext cx="288925" cy="212725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5135" name="AutoShape 66"/>
          <p:cNvSpPr>
            <a:spLocks noChangeArrowheads="1"/>
          </p:cNvSpPr>
          <p:nvPr/>
        </p:nvSpPr>
        <p:spPr bwMode="auto">
          <a:xfrm>
            <a:off x="1371600" y="3009900"/>
            <a:ext cx="2667000" cy="1196975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การพัฒนาด้านสวัสดิการสังคม และเสริมสร้าง</a:t>
            </a:r>
          </a:p>
          <a:p>
            <a:pPr marL="533400" indent="-533400"/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ความเข้มแข็งให้ครอบครัว และชุมชน</a:t>
            </a: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ยกระดับการให้บริการด้านสุขภาพ</a:t>
            </a: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สนับสนุนโครงการอันเนื่องมาจากพระราชดำริ</a:t>
            </a: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0" y="11283"/>
            <a:ext cx="9144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2800" b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ยุทธศาสตร์ ที่ 3 </a:t>
            </a:r>
            <a:r>
              <a:rPr lang="en-US" sz="28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8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/>
              <a:t>ยกระดับคุณภาพชีวิต  เสริมสร้างความเข้มแข็งและความมั่นคง ของครอบครัว ชุมชนและสังคม</a:t>
            </a:r>
            <a:endParaRPr lang="th-TH" sz="28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37" name="AutoShap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625" y="3162300"/>
            <a:ext cx="1247775" cy="762000"/>
          </a:xfrm>
          <a:prstGeom prst="flowChartDocumen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en-US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Function (F)</a:t>
            </a:r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38" name="AutoShape 18"/>
          <p:cNvSpPr>
            <a:spLocks noChangeArrowheads="1"/>
          </p:cNvSpPr>
          <p:nvPr/>
        </p:nvSpPr>
        <p:spPr bwMode="auto">
          <a:xfrm>
            <a:off x="26988" y="969963"/>
            <a:ext cx="1279525" cy="515937"/>
          </a:xfrm>
          <a:prstGeom prst="chevron">
            <a:avLst>
              <a:gd name="adj" fmla="val 24755"/>
            </a:avLst>
          </a:prstGeom>
          <a:noFill/>
          <a:ln w="9525" algn="ctr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Value</a:t>
            </a:r>
          </a:p>
          <a:p>
            <a:pPr algn="ctr"/>
            <a:r>
              <a:rPr lang="en-US" sz="18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 Chain</a:t>
            </a:r>
            <a:endParaRPr lang="th-TH" sz="1800" b="1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139" name="AutoShape 7"/>
          <p:cNvSpPr>
            <a:spLocks noChangeArrowheads="1"/>
          </p:cNvSpPr>
          <p:nvPr/>
        </p:nvSpPr>
        <p:spPr bwMode="auto">
          <a:xfrm>
            <a:off x="5265737" y="1485900"/>
            <a:ext cx="288925" cy="223838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5140" name="AutoShape 67"/>
          <p:cNvSpPr>
            <a:spLocks noChangeArrowheads="1"/>
          </p:cNvSpPr>
          <p:nvPr/>
        </p:nvSpPr>
        <p:spPr bwMode="auto">
          <a:xfrm>
            <a:off x="7764463" y="1485900"/>
            <a:ext cx="288925" cy="223838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5141" name="AutoShape 4"/>
          <p:cNvSpPr>
            <a:spLocks noChangeArrowheads="1"/>
          </p:cNvSpPr>
          <p:nvPr/>
        </p:nvSpPr>
        <p:spPr bwMode="auto">
          <a:xfrm>
            <a:off x="2438400" y="2857500"/>
            <a:ext cx="288925" cy="149225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5142" name="AutoShap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4450" y="4457700"/>
            <a:ext cx="1247775" cy="762000"/>
          </a:xfrm>
          <a:prstGeom prst="flowChartDocumen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800" b="1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ของ อปท.</a:t>
            </a:r>
            <a:r>
              <a:rPr lang="en-US" sz="1800" b="1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(L)</a:t>
            </a:r>
            <a:endParaRPr lang="th-TH" sz="1800" b="1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43" name="AutoShape 4"/>
          <p:cNvSpPr>
            <a:spLocks noChangeArrowheads="1"/>
          </p:cNvSpPr>
          <p:nvPr/>
        </p:nvSpPr>
        <p:spPr bwMode="auto">
          <a:xfrm>
            <a:off x="7780336" y="2980926"/>
            <a:ext cx="288925" cy="236613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5144" name="AutoShape 4"/>
          <p:cNvSpPr>
            <a:spLocks noChangeArrowheads="1"/>
          </p:cNvSpPr>
          <p:nvPr/>
        </p:nvSpPr>
        <p:spPr bwMode="auto">
          <a:xfrm>
            <a:off x="5265737" y="2953816"/>
            <a:ext cx="339229" cy="263724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5145" name="AutoShape 4"/>
          <p:cNvSpPr>
            <a:spLocks noChangeArrowheads="1"/>
          </p:cNvSpPr>
          <p:nvPr/>
        </p:nvSpPr>
        <p:spPr bwMode="auto">
          <a:xfrm>
            <a:off x="2438400" y="4232275"/>
            <a:ext cx="288925" cy="149225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5146" name="AutoShape 66"/>
          <p:cNvSpPr>
            <a:spLocks noChangeArrowheads="1"/>
          </p:cNvSpPr>
          <p:nvPr/>
        </p:nvSpPr>
        <p:spPr bwMode="auto">
          <a:xfrm>
            <a:off x="1371600" y="4381500"/>
            <a:ext cx="2667000" cy="1135062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en-US" sz="14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ขยายไฟฟ้าและปรับปรุงระบบไฟฟ้า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เสริมสร้างคุณภาพชีวิต และความเข้มแข็ง</a:t>
            </a:r>
          </a:p>
          <a:p>
            <a:pPr marL="533400" indent="-533400"/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ของครอบครัว และ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ชุมชน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ก่อสร้างและปรับปรุงโครงสร้างพื้นฐาน </a:t>
            </a:r>
          </a:p>
          <a:p>
            <a:pPr marL="533400" indent="-533400"/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(ถนน/สะพาน/รางระบายน้ำ/ตลาดชุมชน)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4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47" name="AutoShape 66"/>
          <p:cNvSpPr>
            <a:spLocks noChangeArrowheads="1"/>
          </p:cNvSpPr>
          <p:nvPr/>
        </p:nvSpPr>
        <p:spPr bwMode="auto">
          <a:xfrm>
            <a:off x="4144514" y="3250654"/>
            <a:ext cx="2400300" cy="980281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และเสริมสร้างความ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เข้มแข็งเกษตรกร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ใน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เขต</a:t>
            </a:r>
          </a:p>
          <a:p>
            <a:pPr marL="533400" indent="-533400"/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 ปฏิรูป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ที่ดิน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ยกระดับ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การให้บริการ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ตลาดแรงงาน การคุ้มครอง</a:t>
            </a:r>
          </a:p>
          <a:p>
            <a:pPr marL="533400" indent="-533400"/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และ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พัฒนาทักษะฝีมือแรงงาน</a:t>
            </a: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ยกระดับคุณภาพการศึกษาทั้ง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ในและนอกระบบ</a:t>
            </a:r>
          </a:p>
          <a:p>
            <a:pPr marL="533400" indent="-533400"/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48" name="AutoShape 66"/>
          <p:cNvSpPr>
            <a:spLocks noChangeArrowheads="1"/>
          </p:cNvSpPr>
          <p:nvPr/>
        </p:nvSpPr>
        <p:spPr bwMode="auto">
          <a:xfrm>
            <a:off x="6626895" y="3235325"/>
            <a:ext cx="2362200" cy="971550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 algn="r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1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1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พัฒนาการสื่อสารและการประชาสัมพันธ์</a:t>
            </a:r>
          </a:p>
          <a:p>
            <a:pPr marL="533400" indent="-533400"/>
            <a:r>
              <a:rPr lang="en-US" sz="11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1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พัฒนาบุคลากร ดูแลรักษาความปลอดภัย</a:t>
            </a:r>
          </a:p>
          <a:p>
            <a:pPr marL="533400" indent="-533400"/>
            <a:r>
              <a:rPr lang="en-US" sz="11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1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พัฒนาศักยภาพบุคลากรและองค์กร </a:t>
            </a:r>
          </a:p>
          <a:p>
            <a:pPr marL="533400" indent="-533400"/>
            <a:r>
              <a:rPr lang="th-TH" sz="11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ในการให้บริการ</a:t>
            </a: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49" name="AutoShape 66"/>
          <p:cNvSpPr>
            <a:spLocks noChangeArrowheads="1"/>
          </p:cNvSpPr>
          <p:nvPr/>
        </p:nvSpPr>
        <p:spPr bwMode="auto">
          <a:xfrm>
            <a:off x="6662166" y="4441676"/>
            <a:ext cx="2446338" cy="1208112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เพิ่ม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ประสิทธิภาพการรักษาความ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ปลอดภัยในชีวิต</a:t>
            </a:r>
          </a:p>
          <a:p>
            <a:pPr marL="533400" indent="-533400"/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 /การป้องกันและบรรเทาสาธารณภัย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การป้องกันและแก้ไขปัญหา</a:t>
            </a:r>
            <a:r>
              <a:rPr lang="th-TH" sz="1200" b="1" dirty="0" err="1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ยาเสพติด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การ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พัฒนาการให้บริการ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ประชาชน</a:t>
            </a:r>
          </a:p>
          <a:p>
            <a:pPr marL="533400" indent="-533400"/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(ระบบสารสนเทศ/บุคลากร/การจัดการองค์กร)</a:t>
            </a: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การ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พัฒนาผู้นำชุมชน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50" name="AutoShape 4"/>
          <p:cNvSpPr>
            <a:spLocks noChangeArrowheads="1"/>
          </p:cNvSpPr>
          <p:nvPr/>
        </p:nvSpPr>
        <p:spPr bwMode="auto">
          <a:xfrm>
            <a:off x="7740351" y="4228280"/>
            <a:ext cx="320973" cy="213396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auto">
          <a:xfrm>
            <a:off x="5245892" y="4230935"/>
            <a:ext cx="311944" cy="282578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32" name="AutoShape 66"/>
          <p:cNvSpPr>
            <a:spLocks noChangeArrowheads="1"/>
          </p:cNvSpPr>
          <p:nvPr/>
        </p:nvSpPr>
        <p:spPr bwMode="auto">
          <a:xfrm>
            <a:off x="4204493" y="4522216"/>
            <a:ext cx="2122488" cy="994346"/>
          </a:xfrm>
          <a:prstGeom prst="flowChartAlternateProcess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ส่งเสริมเศรษฐกิจพอเพียง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ฝึกอบรมอาชีพ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0"/>
          <p:cNvSpPr>
            <a:spLocks noChangeArrowheads="1"/>
          </p:cNvSpPr>
          <p:nvPr/>
        </p:nvSpPr>
        <p:spPr bwMode="auto">
          <a:xfrm>
            <a:off x="4191000" y="1169988"/>
            <a:ext cx="2419350" cy="544513"/>
          </a:xfrm>
          <a:prstGeom prst="chevron">
            <a:avLst>
              <a:gd name="adj" fmla="val 21493"/>
            </a:avLst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พัฒนาและยกระดับ</a:t>
            </a:r>
          </a:p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การป้องกันอุทกภัยและภัยแล้ง</a:t>
            </a:r>
          </a:p>
        </p:txBody>
      </p:sp>
      <p:sp>
        <p:nvSpPr>
          <p:cNvPr id="6147" name="AutoShape 12"/>
          <p:cNvSpPr>
            <a:spLocks noChangeArrowheads="1"/>
          </p:cNvSpPr>
          <p:nvPr/>
        </p:nvSpPr>
        <p:spPr bwMode="auto">
          <a:xfrm>
            <a:off x="6773863" y="1165226"/>
            <a:ext cx="2290762" cy="625474"/>
          </a:xfrm>
          <a:prstGeom prst="chevron">
            <a:avLst>
              <a:gd name="adj" fmla="val 28354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สร้างจิตสำนึกและความตระหนัก</a:t>
            </a:r>
          </a:p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ในการดูแลรักษาทรัพยากรธรรมชาติ</a:t>
            </a:r>
          </a:p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และสิ่งแวดล้อม</a:t>
            </a:r>
          </a:p>
        </p:txBody>
      </p:sp>
      <p:sp>
        <p:nvSpPr>
          <p:cNvPr id="6148" name="AutoShape 16"/>
          <p:cNvSpPr>
            <a:spLocks noChangeArrowheads="1"/>
          </p:cNvSpPr>
          <p:nvPr/>
        </p:nvSpPr>
        <p:spPr bwMode="auto">
          <a:xfrm>
            <a:off x="1371600" y="1181100"/>
            <a:ext cx="2667000" cy="533401"/>
          </a:xfrm>
          <a:prstGeom prst="chevron">
            <a:avLst>
              <a:gd name="adj" fmla="val 25651"/>
            </a:avLst>
          </a:prstGeom>
          <a:noFill/>
          <a:ln w="9525" algn="ctr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พัฒนาและอนุรักษ์</a:t>
            </a:r>
          </a:p>
          <a:p>
            <a:pPr algn="ctr"/>
            <a:r>
              <a:rPr lang="th-TH" sz="14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ทรัพยากรธรรมชาติและสิ่งแวดล้อม</a:t>
            </a:r>
          </a:p>
        </p:txBody>
      </p:sp>
      <p:sp>
        <p:nvSpPr>
          <p:cNvPr id="6151" name="AutoShape 3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150" y="2171700"/>
            <a:ext cx="1249363" cy="762000"/>
          </a:xfrm>
          <a:prstGeom prst="flowChartDocumen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จังหวัด (</a:t>
            </a:r>
            <a:r>
              <a:rPr lang="en-US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A)</a:t>
            </a:r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52" name="AutoShape 66"/>
          <p:cNvSpPr>
            <a:spLocks noChangeArrowheads="1"/>
          </p:cNvSpPr>
          <p:nvPr/>
        </p:nvSpPr>
        <p:spPr bwMode="auto">
          <a:xfrm>
            <a:off x="1447799" y="1943099"/>
            <a:ext cx="2590801" cy="1143001"/>
          </a:xfrm>
          <a:prstGeom prst="flowChartAlternateProcess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en-US" sz="14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en-US" sz="14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อนุรักษ์ฟื้นฟูพื้นที่บริเวณป่าบุ่งป่าทาม </a:t>
            </a:r>
            <a:endParaRPr lang="en-US" sz="12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บริการจัดการป่าชุมชน 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ส่งเสริมการปลูกต้นไม้และการบำรุงรักษา 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อนุรักษ์และฟื้นฟูทรัพยากรสัตว์น้ำ 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จัดการขยะแบบครบวงจร</a:t>
            </a:r>
          </a:p>
          <a:p>
            <a:pPr marL="533400" indent="-533400"/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endParaRPr lang="th-TH" sz="14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endParaRPr lang="th-TH" sz="14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53" name="AutoShape 70"/>
          <p:cNvSpPr>
            <a:spLocks noChangeArrowheads="1"/>
          </p:cNvSpPr>
          <p:nvPr/>
        </p:nvSpPr>
        <p:spPr bwMode="auto">
          <a:xfrm>
            <a:off x="7086599" y="2019299"/>
            <a:ext cx="1978025" cy="982663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marL="533400" indent="-533400"/>
            <a:endParaRPr lang="en-US" sz="14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ส่งเสริมระบบสูบน้ำด้วยพลังงานทดแทน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ส่งเสริมการใช้แก๊สชีวภาพจากมูลสัตว์</a:t>
            </a: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ประหยัดพลังงาน</a:t>
            </a:r>
            <a:r>
              <a:rPr lang="th-TH" sz="1200" b="1" dirty="0" err="1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เทอด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ไท้องค์ราชันย์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endParaRPr lang="th-TH" sz="14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54" name="สี่เหลี่ยมมุมมน 26"/>
          <p:cNvSpPr>
            <a:spLocks noChangeArrowheads="1"/>
          </p:cNvSpPr>
          <p:nvPr/>
        </p:nvSpPr>
        <p:spPr bwMode="auto">
          <a:xfrm>
            <a:off x="1371600" y="854075"/>
            <a:ext cx="2667000" cy="239713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ต้นทาง</a:t>
            </a:r>
            <a:endParaRPr lang="th-TH" sz="1800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155" name="สี่เหลี่ยมมุมมน 27"/>
          <p:cNvSpPr>
            <a:spLocks noChangeArrowheads="1"/>
          </p:cNvSpPr>
          <p:nvPr/>
        </p:nvSpPr>
        <p:spPr bwMode="auto">
          <a:xfrm>
            <a:off x="4191000" y="876300"/>
            <a:ext cx="2438400" cy="217488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กลางทาง</a:t>
            </a:r>
            <a:endParaRPr lang="th-TH" sz="1800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156" name="สี่เหลี่ยมมุมมน 28"/>
          <p:cNvSpPr>
            <a:spLocks noChangeArrowheads="1"/>
          </p:cNvSpPr>
          <p:nvPr/>
        </p:nvSpPr>
        <p:spPr bwMode="auto">
          <a:xfrm>
            <a:off x="6773863" y="865188"/>
            <a:ext cx="2286000" cy="241300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/>
            <a:r>
              <a:rPr lang="th-TH" sz="180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ปลายทาง</a:t>
            </a:r>
            <a:endParaRPr lang="th-TH" sz="1800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157" name="AutoShape 66"/>
          <p:cNvSpPr>
            <a:spLocks noChangeArrowheads="1"/>
          </p:cNvSpPr>
          <p:nvPr/>
        </p:nvSpPr>
        <p:spPr bwMode="auto">
          <a:xfrm>
            <a:off x="4114799" y="1828800"/>
            <a:ext cx="2819401" cy="1790700"/>
          </a:xfrm>
          <a:prstGeom prst="flowChartAlternateProcess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en-US" sz="13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en-US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en-US" sz="13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en-US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en-US" sz="13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ก่อสร้างเขื่อนป้องกันตลิ่งริมแม่น้ำชี </a:t>
            </a:r>
          </a:p>
          <a:p>
            <a:pPr marL="533400" indent="-533400"/>
            <a:r>
              <a:rPr lang="en-US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พัฒนาแหล่งน้ำเพื่อการเกษตรและชุมชน</a:t>
            </a:r>
          </a:p>
          <a:p>
            <a:pPr marL="533400" indent="-533400"/>
            <a:r>
              <a:rPr lang="en-US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ก่อสร้างสถานีสูบน้ำด้วยไฟฟ้าพร้อมระบบส่งน้ำ</a:t>
            </a:r>
          </a:p>
          <a:p>
            <a:pPr marL="533400" indent="-533400"/>
            <a:r>
              <a:rPr lang="th-TH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  และกระจายน้ำ </a:t>
            </a:r>
          </a:p>
          <a:p>
            <a:pPr marL="533400" indent="-533400"/>
            <a:r>
              <a:rPr lang="en-US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ขุดเจาะน้ำบาดาลแก้ไขปัญหาภัยแล้ง ประจำปี 2560</a:t>
            </a:r>
          </a:p>
          <a:p>
            <a:pPr marL="533400" indent="-533400"/>
            <a:r>
              <a:rPr lang="en-US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คลองสวยน้ำใส </a:t>
            </a:r>
          </a:p>
          <a:p>
            <a:pPr marL="533400" indent="-533400"/>
            <a:r>
              <a:rPr lang="en-US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ฟื้นฟูบูรณะแหล่งน้ำเดิมเพื่อการป้องกันปัญหา</a:t>
            </a:r>
          </a:p>
          <a:p>
            <a:pPr marL="533400" indent="-533400"/>
            <a:r>
              <a:rPr lang="th-TH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  ภัยแล้งและอุทกภัย </a:t>
            </a:r>
          </a:p>
          <a:p>
            <a:pPr marL="533400" indent="-533400"/>
            <a:r>
              <a:rPr lang="en-US" sz="13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3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พัฒนาแหล่งน้ำเพื่อการเกษตรและอุปโภคบริโภค</a:t>
            </a:r>
            <a:endParaRPr lang="th-TH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endParaRPr lang="th-TH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endParaRPr lang="th-TH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endParaRPr lang="th-TH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endParaRPr lang="th-TH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/>
            <a:endParaRPr lang="th-TH" sz="13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58" name="AutoShape 4"/>
          <p:cNvSpPr>
            <a:spLocks noChangeArrowheads="1"/>
          </p:cNvSpPr>
          <p:nvPr/>
        </p:nvSpPr>
        <p:spPr bwMode="auto">
          <a:xfrm>
            <a:off x="2416173" y="3086100"/>
            <a:ext cx="311151" cy="228600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6159" name="AutoShap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4450" y="4533900"/>
            <a:ext cx="1247775" cy="762000"/>
          </a:xfrm>
          <a:prstGeom prst="flowChartDocumen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th-TH" sz="1800" b="1" dirty="0" err="1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อปท</a:t>
            </a:r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(L)</a:t>
            </a:r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60" name="AutoShape 66"/>
          <p:cNvSpPr>
            <a:spLocks noChangeArrowheads="1"/>
          </p:cNvSpPr>
          <p:nvPr/>
        </p:nvSpPr>
        <p:spPr bwMode="auto">
          <a:xfrm>
            <a:off x="1371600" y="3314700"/>
            <a:ext cx="2667000" cy="1038225"/>
          </a:xfrm>
          <a:prstGeom prst="flowChartAlternateProcess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ฟื้นฟูและส่งเสริมการพัฒนาป่า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ไม้และ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ระบบนิเวศ</a:t>
            </a: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ส่งเสริม อนุรักษ์ ทรัพยากรธรรมป่าไม้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บริหาร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จัดการขยะและการบำบัดน้ำ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เสีย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ฟื้นฟูทรัพยากรสัตว์น้ำ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0" y="135462"/>
            <a:ext cx="9144000" cy="523220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2800" b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ยุทธศาสตร์ ที่ </a:t>
            </a:r>
            <a:r>
              <a:rPr lang="en-US" sz="2800" b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2800" b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800" b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800" b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อนุรักษ์ ฟื้นฟู พัฒนา ทรัพยากรธรรมชาติและสิ่งแวดล้อม</a:t>
            </a:r>
          </a:p>
        </p:txBody>
      </p:sp>
      <p:sp>
        <p:nvSpPr>
          <p:cNvPr id="6162" name="AutoShap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625" y="3390900"/>
            <a:ext cx="1247775" cy="762000"/>
          </a:xfrm>
          <a:prstGeom prst="flowChartDocumen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en-US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Function (F)</a:t>
            </a:r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endParaRPr lang="th-TH" sz="18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63" name="AutoShape 18"/>
          <p:cNvSpPr>
            <a:spLocks noChangeArrowheads="1"/>
          </p:cNvSpPr>
          <p:nvPr/>
        </p:nvSpPr>
        <p:spPr bwMode="auto">
          <a:xfrm>
            <a:off x="26988" y="1195389"/>
            <a:ext cx="1344612" cy="519112"/>
          </a:xfrm>
          <a:prstGeom prst="chevron">
            <a:avLst>
              <a:gd name="adj" fmla="val 24755"/>
            </a:avLst>
          </a:prstGeom>
          <a:noFill/>
          <a:ln w="9525" algn="ctr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Value</a:t>
            </a:r>
          </a:p>
          <a:p>
            <a:pPr algn="ctr"/>
            <a:r>
              <a:rPr lang="en-US" sz="16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 Chain</a:t>
            </a:r>
            <a:endParaRPr lang="th-TH" sz="1600" b="1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164" name="AutoShape 66"/>
          <p:cNvSpPr>
            <a:spLocks noChangeArrowheads="1"/>
          </p:cNvSpPr>
          <p:nvPr/>
        </p:nvSpPr>
        <p:spPr bwMode="auto">
          <a:xfrm>
            <a:off x="4191001" y="3771900"/>
            <a:ext cx="3124198" cy="1091802"/>
          </a:xfrm>
          <a:prstGeom prst="flowChartAlternateProcess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ก่อสร้างเขื่อนป้องกันตลิ่ง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และปรับปรุงระบบ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ประปา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พัฒนาแหล่งน้ำ/สะพาน/ฝายกั้นน้ำ/คลองส่งน้ำสถานีสูบน้ำด้วยไฟฟ้า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เจาะ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บ่อบาดาลเพื่อแก้ปัญหาภัย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แล้ง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ปรับปรุงบำรุงและซ่อมแซมเขื่อนป้องกันตลิ่ง</a:t>
            </a: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ก่อสร้างแหล่งน้ำและระบบชลประทาน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65" name="AutoShape 70"/>
          <p:cNvSpPr>
            <a:spLocks noChangeArrowheads="1"/>
          </p:cNvSpPr>
          <p:nvPr/>
        </p:nvSpPr>
        <p:spPr bwMode="auto">
          <a:xfrm>
            <a:off x="7391400" y="3368675"/>
            <a:ext cx="1641476" cy="9842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marL="457200" indent="-4572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เพิ่มสมรรถนะด้านการบริหาร</a:t>
            </a:r>
          </a:p>
          <a:p>
            <a:pPr marL="457200" indent="-457200"/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และการจัดการพลังงานครบวงจร</a:t>
            </a:r>
          </a:p>
          <a:p>
            <a:pPr marL="457200" indent="-457200"/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ในชุมชนระดับตำบลและวิสาหกิจ</a:t>
            </a:r>
          </a:p>
          <a:p>
            <a:pPr marL="457200" indent="-457200"/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ชุมชน (</a:t>
            </a:r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SME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)</a:t>
            </a:r>
            <a:endParaRPr lang="th-TH" sz="1200" b="1" dirty="0" smtClean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66" name="AutoShape 66"/>
          <p:cNvSpPr>
            <a:spLocks noChangeArrowheads="1"/>
          </p:cNvSpPr>
          <p:nvPr/>
        </p:nvSpPr>
        <p:spPr bwMode="auto">
          <a:xfrm>
            <a:off x="4419600" y="4991100"/>
            <a:ext cx="3124200" cy="659606"/>
          </a:xfrm>
          <a:prstGeom prst="flowChartAlternateProcess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ก่อสร้างฝ่าย/ขุดลอกแหล่งน้ำ/คลองส่งน้ำชลประทานเพื่อการเกษตร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ก่อสร้างระบบประปาหมู่บ้าน/ประปาผิวดิน</a:t>
            </a: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ปรับปรุงบำรุงและซ่อมแซมเขื่อนป้องกันตลิ่ง</a:t>
            </a: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68" name="AutoShape 7"/>
          <p:cNvSpPr>
            <a:spLocks noChangeArrowheads="1"/>
          </p:cNvSpPr>
          <p:nvPr/>
        </p:nvSpPr>
        <p:spPr bwMode="auto">
          <a:xfrm>
            <a:off x="5246687" y="1714500"/>
            <a:ext cx="288925" cy="114300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6169" name="AutoShape 67"/>
          <p:cNvSpPr>
            <a:spLocks noChangeArrowheads="1"/>
          </p:cNvSpPr>
          <p:nvPr/>
        </p:nvSpPr>
        <p:spPr bwMode="auto">
          <a:xfrm>
            <a:off x="7940675" y="1790700"/>
            <a:ext cx="288925" cy="223838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6171" name="AutoShape 4"/>
          <p:cNvSpPr>
            <a:spLocks noChangeArrowheads="1"/>
          </p:cNvSpPr>
          <p:nvPr/>
        </p:nvSpPr>
        <p:spPr bwMode="auto">
          <a:xfrm>
            <a:off x="5599907" y="4863702"/>
            <a:ext cx="267493" cy="127398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6172" name="AutoShape 4"/>
          <p:cNvSpPr>
            <a:spLocks noChangeArrowheads="1"/>
          </p:cNvSpPr>
          <p:nvPr/>
        </p:nvSpPr>
        <p:spPr bwMode="auto">
          <a:xfrm>
            <a:off x="8001000" y="3009900"/>
            <a:ext cx="288925" cy="358775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6173" name="AutoShape 4"/>
          <p:cNvSpPr>
            <a:spLocks noChangeArrowheads="1"/>
          </p:cNvSpPr>
          <p:nvPr/>
        </p:nvSpPr>
        <p:spPr bwMode="auto">
          <a:xfrm>
            <a:off x="5268119" y="3641725"/>
            <a:ext cx="267493" cy="130175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6174" name="AutoShape 4"/>
          <p:cNvSpPr>
            <a:spLocks noChangeArrowheads="1"/>
          </p:cNvSpPr>
          <p:nvPr/>
        </p:nvSpPr>
        <p:spPr bwMode="auto">
          <a:xfrm>
            <a:off x="2438400" y="1714500"/>
            <a:ext cx="288925" cy="228600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32" name="AutoShape 66"/>
          <p:cNvSpPr>
            <a:spLocks noChangeArrowheads="1"/>
          </p:cNvSpPr>
          <p:nvPr/>
        </p:nvSpPr>
        <p:spPr bwMode="auto">
          <a:xfrm>
            <a:off x="1524000" y="4610100"/>
            <a:ext cx="2286000" cy="990600"/>
          </a:xfrm>
          <a:prstGeom prst="flowChartAlternateProcess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อนุรักษ์ทรัพยากรธรรมชาติป่าไม้</a:t>
            </a: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บริการจัดการขยะ</a:t>
            </a:r>
            <a:endParaRPr lang="th-TH" sz="12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r>
              <a:rPr lang="en-US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 </a:t>
            </a:r>
            <a:r>
              <a:rPr lang="th-TH" sz="12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บำบัดน้ำเสีย</a:t>
            </a: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533400" indent="-533400"/>
            <a:endParaRPr lang="th-TH" sz="1700" b="1" dirty="0">
              <a:solidFill>
                <a:sysClr val="windowText" lastClr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auto">
          <a:xfrm>
            <a:off x="2438400" y="4378718"/>
            <a:ext cx="288923" cy="231382"/>
          </a:xfrm>
          <a:prstGeom prst="downArrow">
            <a:avLst>
              <a:gd name="adj1" fmla="val 45056"/>
              <a:gd name="adj2" fmla="val 4096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7781</TotalTime>
  <Words>1265</Words>
  <Application>Microsoft Office PowerPoint</Application>
  <PresentationFormat>นำเสนอทางหน้าจอ (16:10)</PresentationFormat>
  <Paragraphs>422</Paragraphs>
  <Slides>4</Slides>
  <Notes>4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2_1</vt:lpstr>
      <vt:lpstr>ภาพนิ่ง 1</vt:lpstr>
      <vt:lpstr>ภาพนิ่ง 2</vt:lpstr>
      <vt:lpstr>ภาพนิ่ง 3</vt:lpstr>
      <vt:lpstr>ภาพนิ่ง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Mumi</dc:creator>
  <cp:lastModifiedBy>Mime</cp:lastModifiedBy>
  <cp:revision>713</cp:revision>
  <cp:lastPrinted>2016-09-20T10:22:18Z</cp:lastPrinted>
  <dcterms:created xsi:type="dcterms:W3CDTF">2008-07-02T01:17:00Z</dcterms:created>
  <dcterms:modified xsi:type="dcterms:W3CDTF">2016-10-01T09:46:16Z</dcterms:modified>
</cp:coreProperties>
</file>